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714"/>
  </p:normalViewPr>
  <p:slideViewPr>
    <p:cSldViewPr snapToGrid="0">
      <p:cViewPr>
        <p:scale>
          <a:sx n="80" d="100"/>
          <a:sy n="80" d="100"/>
        </p:scale>
        <p:origin x="664" y="-2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4/28/25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28/04/2025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28/04/2025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28/04/2025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28/04/2025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svg"/><Relationship Id="rId24" Type="http://schemas.openxmlformats.org/officeDocument/2006/relationships/image" Target="../media/image20.png"/><Relationship Id="rId5" Type="http://schemas.openxmlformats.org/officeDocument/2006/relationships/hyperlink" Target="mailto:kwl@data4knowledge.dk"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PP14: 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217272"/>
            <a:ext cx="4619910" cy="7184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a:t>
            </a:r>
            <a:r>
              <a:rPr lang="en-US" sz="2000">
                <a:latin typeface="Barlow" pitchFamily="2" charset="77"/>
                <a:ea typeface="Lato Light" panose="020F0502020204030203" pitchFamily="34" charset="0"/>
                <a:cs typeface="Lato Light" panose="020F0502020204030203" pitchFamily="34" charset="0"/>
              </a:rPr>
              <a:t>(v6) </a:t>
            </a:r>
            <a:r>
              <a:rPr lang="en-US" sz="2000" dirty="0">
                <a:latin typeface="Barlow" pitchFamily="2" charset="77"/>
                <a:ea typeface="Lato Light" panose="020F0502020204030203" pitchFamily="34" charset="0"/>
                <a:cs typeface="Lato Light" panose="020F0502020204030203" pitchFamily="34" charset="0"/>
              </a:rPr>
              <a:t>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5437" y="9050399"/>
            <a:ext cx="9334650" cy="5413891"/>
          </a:xfrm>
          <a:prstGeom prst="roundRect">
            <a:avLst>
              <a:gd name="adj" fmla="val 1789"/>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5113189" y="1004271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5435" y="3449985"/>
            <a:ext cx="9291061" cy="5330246"/>
          </a:xfrm>
          <a:prstGeom prst="roundRect">
            <a:avLst>
              <a:gd name="adj" fmla="val 1480"/>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Data Exchange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174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2" name="TextBox 31">
            <a:extLst>
              <a:ext uri="{FF2B5EF4-FFF2-40B4-BE49-F238E27FC236}">
                <a16:creationId xmlns:a16="http://schemas.microsoft.com/office/drawing/2014/main" id="{0607F010-3762-77C5-DB31-60A52B17FE06}"/>
              </a:ext>
            </a:extLst>
          </p:cNvPr>
          <p:cNvSpPr txBox="1"/>
          <p:nvPr/>
        </p:nvSpPr>
        <p:spPr>
          <a:xfrm>
            <a:off x="20453788" y="10034253"/>
            <a:ext cx="4983157" cy="1569660"/>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integration has moved beyond concept to practical implementation at HL7 </a:t>
            </a:r>
            <a:r>
              <a:rPr lang="en-GB" sz="2400" dirty="0" err="1">
                <a:solidFill>
                  <a:srgbClr val="002060"/>
                </a:solidFill>
                <a:latin typeface="Barlow" pitchFamily="2" charset="77"/>
              </a:rPr>
              <a:t>connectathons</a:t>
            </a:r>
            <a:endParaRPr lang="en-GB" sz="2400" dirty="0">
              <a:solidFill>
                <a:srgbClr val="002060"/>
              </a:solidFill>
              <a:latin typeface="Barlow" pitchFamily="2" charset="77"/>
            </a:endParaRPr>
          </a:p>
        </p:txBody>
      </p:sp>
      <p:sp>
        <p:nvSpPr>
          <p:cNvPr id="38" name="TextBox 37">
            <a:extLst>
              <a:ext uri="{FF2B5EF4-FFF2-40B4-BE49-F238E27FC236}">
                <a16:creationId xmlns:a16="http://schemas.microsoft.com/office/drawing/2014/main" id="{5D2B6AB3-05AA-05BB-33C4-471CE114A91E}"/>
              </a:ext>
            </a:extLst>
          </p:cNvPr>
          <p:cNvSpPr txBox="1"/>
          <p:nvPr/>
        </p:nvSpPr>
        <p:spPr>
          <a:xfrm>
            <a:off x="20425435" y="11680184"/>
            <a:ext cx="5634963" cy="1569660"/>
          </a:xfrm>
          <a:prstGeom prst="rect">
            <a:avLst/>
          </a:prstGeom>
          <a:noFill/>
          <a:ln>
            <a:noFill/>
          </a:ln>
        </p:spPr>
        <p:txBody>
          <a:bodyPr wrap="square" rtlCol="0">
            <a:spAutoFit/>
          </a:bodyPr>
          <a:lstStyle/>
          <a:p>
            <a:r>
              <a:rPr lang="en-GB" sz="2400" b="1" dirty="0">
                <a:solidFill>
                  <a:srgbClr val="002060"/>
                </a:solidFill>
                <a:latin typeface="Barlow" pitchFamily="2" charset="77"/>
              </a:rPr>
              <a:t>2024 Dallas and Atlanta: </a:t>
            </a:r>
            <a:r>
              <a:rPr lang="en-GB" sz="2400" dirty="0">
                <a:solidFill>
                  <a:srgbClr val="002060"/>
                </a:solidFill>
                <a:latin typeface="Barlow" pitchFamily="2" charset="77"/>
              </a:rPr>
              <a:t>showcased transmission of M11 protocols between systems. This was used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433202" y="4349932"/>
            <a:ext cx="4347438" cy="1938992"/>
          </a:xfrm>
          <a:prstGeom prst="rect">
            <a:avLst/>
          </a:prstGeom>
          <a:noFill/>
          <a:ln>
            <a:noFill/>
          </a:ln>
        </p:spPr>
        <p:txBody>
          <a:bodyPr wrap="square" rtlCol="0">
            <a:spAutoFit/>
          </a:bodyPr>
          <a:lstStyle/>
          <a:p>
            <a:r>
              <a:rPr lang="en-GB" sz="2400" dirty="0">
                <a:solidFill>
                  <a:srgbClr val="002060"/>
                </a:solidFill>
                <a:latin typeface="Barlow" pitchFamily="2" charset="77"/>
              </a:rPr>
              <a:t>The USDM seamlessly integrates with the ICH M11 standard and allows for data exchange in a variety of formats:</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7"/>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433201" y="15630586"/>
            <a:ext cx="475436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433201" y="18722402"/>
            <a:ext cx="9355238"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Offers Full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453788" y="13127294"/>
            <a:ext cx="9334651" cy="1200329"/>
          </a:xfrm>
          <a:prstGeom prst="rect">
            <a:avLst/>
          </a:prstGeom>
          <a:noFill/>
          <a:ln>
            <a:noFill/>
          </a:ln>
        </p:spPr>
        <p:txBody>
          <a:bodyPr wrap="square" rtlCol="0">
            <a:spAutoFit/>
          </a:bodyPr>
          <a:lstStyle/>
          <a:p>
            <a:r>
              <a:rPr lang="en-GB" sz="2400" b="1" dirty="0">
                <a:solidFill>
                  <a:srgbClr val="002060"/>
                </a:solidFill>
                <a:latin typeface="Barlow" pitchFamily="2" charset="77"/>
              </a:rPr>
              <a:t>2025 Virtual: </a:t>
            </a:r>
            <a:r>
              <a:rPr lang="en-GB" sz="2400" dirty="0">
                <a:solidFill>
                  <a:srgbClr val="002060"/>
                </a:solidFill>
                <a:latin typeface="Barlow" pitchFamily="2" charset="77"/>
              </a:rPr>
              <a:t>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FHIR message proving that critical </a:t>
            </a:r>
            <a:r>
              <a:rPr lang="en-GB" sz="2400" dirty="0" err="1">
                <a:solidFill>
                  <a:srgbClr val="002060"/>
                </a:solidFill>
                <a:latin typeface="Barlow" pitchFamily="2" charset="77"/>
              </a:rPr>
              <a:t>SoA</a:t>
            </a:r>
            <a:r>
              <a:rPr lang="en-GB" sz="2400" dirty="0">
                <a:solidFill>
                  <a:srgbClr val="002060"/>
                </a:solidFill>
                <a:latin typeface="Barlow" pitchFamily="2" charset="77"/>
              </a:rPr>
              <a:t> data in USDM can be transmitted through the HL7 FHIR</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2529"/>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1323"/>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8"/>
          <a:stretch>
            <a:fillRect/>
          </a:stretch>
        </p:blipFill>
        <p:spPr>
          <a:xfrm>
            <a:off x="908470" y="15315832"/>
            <a:ext cx="6202173" cy="4546585"/>
          </a:xfrm>
          <a:prstGeom prst="rect">
            <a:avLst/>
          </a:prstGeom>
          <a:ln w="12700">
            <a:solidFill>
              <a:schemeClr val="accent1"/>
            </a:solidFill>
          </a:ln>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9"/>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6684995" cy="378565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USDM is a logical model for clinical trial protocols and study definitions. It captures standard protocol information plus enhanced Schedule of Activities details, creating a comprehensive study design representation.</a:t>
            </a:r>
          </a:p>
          <a:p>
            <a:pPr>
              <a:buNone/>
            </a:pPr>
            <a:endParaRPr lang="en-GB" sz="2400" dirty="0">
              <a:solidFill>
                <a:srgbClr val="002060"/>
              </a:solidFill>
              <a:latin typeface="Barlow" pitchFamily="2" charset="77"/>
            </a:endParaRPr>
          </a:p>
          <a:p>
            <a:pPr>
              <a:buNone/>
            </a:pPr>
            <a:r>
              <a:rPr lang="en-GB" sz="2400" dirty="0">
                <a:solidFill>
                  <a:srgbClr val="002060"/>
                </a:solidFill>
                <a:latin typeface="Barlow" pitchFamily="2" charset="77"/>
              </a:rPr>
              <a:t>The USDM enables automated downstream applications supporting multiple use cases, embodying the "write-once, use many" principle that increases clinical trial efficiency.</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4"/>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 while providing traceability.</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5"/>
          <a:stretch>
            <a:fillRect/>
          </a:stretch>
        </p:blipFill>
        <p:spPr>
          <a:xfrm>
            <a:off x="10381855" y="7951228"/>
            <a:ext cx="7118685" cy="5666257"/>
          </a:xfrm>
          <a:prstGeom prst="rect">
            <a:avLst/>
          </a:prstGeom>
          <a:ln w="12700">
            <a:solidFill>
              <a:schemeClr val="accent1"/>
            </a:solidFill>
          </a:ln>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6"/>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3" name="Rounded Rectangle 12">
            <a:extLst>
              <a:ext uri="{FF2B5EF4-FFF2-40B4-BE49-F238E27FC236}">
                <a16:creationId xmlns:a16="http://schemas.microsoft.com/office/drawing/2014/main" id="{D7F52A61-307E-BB9F-9005-C9C344B7B378}"/>
              </a:ext>
            </a:extLst>
          </p:cNvPr>
          <p:cNvSpPr/>
          <p:nvPr/>
        </p:nvSpPr>
        <p:spPr>
          <a:xfrm>
            <a:off x="25170126" y="4863916"/>
            <a:ext cx="4330037" cy="1183027"/>
          </a:xfrm>
          <a:prstGeom prst="roundRect">
            <a:avLst>
              <a:gd name="adj" fmla="val 422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6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Up-down Arrow 15">
            <a:extLst>
              <a:ext uri="{FF2B5EF4-FFF2-40B4-BE49-F238E27FC236}">
                <a16:creationId xmlns:a16="http://schemas.microsoft.com/office/drawing/2014/main" id="{48D8513D-0687-3B6C-A974-A734A8DCC264}"/>
              </a:ext>
            </a:extLst>
          </p:cNvPr>
          <p:cNvSpPr/>
          <p:nvPr/>
        </p:nvSpPr>
        <p:spPr>
          <a:xfrm>
            <a:off x="24679723" y="4570883"/>
            <a:ext cx="211711" cy="1514225"/>
          </a:xfrm>
          <a:prstGeom prst="upDownArrow">
            <a:avLst/>
          </a:prstGeom>
          <a:solidFill>
            <a:schemeClr val="bg1">
              <a:lumMod val="95000"/>
            </a:schemeClr>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7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ounded Rectangle 17">
            <a:extLst>
              <a:ext uri="{FF2B5EF4-FFF2-40B4-BE49-F238E27FC236}">
                <a16:creationId xmlns:a16="http://schemas.microsoft.com/office/drawing/2014/main" id="{C1463CCC-47E4-F8F7-582B-9CE5769E70F9}"/>
              </a:ext>
            </a:extLst>
          </p:cNvPr>
          <p:cNvSpPr/>
          <p:nvPr/>
        </p:nvSpPr>
        <p:spPr>
          <a:xfrm>
            <a:off x="26898444" y="4476827"/>
            <a:ext cx="2632581"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Human / Business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M11 Protocol Template and Technical Specification</a:t>
            </a:r>
          </a:p>
        </p:txBody>
      </p:sp>
      <p:sp>
        <p:nvSpPr>
          <p:cNvPr id="20" name="Rounded Rectangle 19">
            <a:extLst>
              <a:ext uri="{FF2B5EF4-FFF2-40B4-BE49-F238E27FC236}">
                <a16:creationId xmlns:a16="http://schemas.microsoft.com/office/drawing/2014/main" id="{F36890FD-A8C5-1A32-7675-F2FC5152EC4D}"/>
              </a:ext>
            </a:extLst>
          </p:cNvPr>
          <p:cNvSpPr/>
          <p:nvPr/>
        </p:nvSpPr>
        <p:spPr>
          <a:xfrm>
            <a:off x="26902949" y="5047120"/>
            <a:ext cx="2628076"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Persistance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Unified Study Definitions Model </a:t>
            </a:r>
          </a:p>
        </p:txBody>
      </p:sp>
      <p:sp>
        <p:nvSpPr>
          <p:cNvPr id="22" name="Rounded Rectangle 21">
            <a:extLst>
              <a:ext uri="{FF2B5EF4-FFF2-40B4-BE49-F238E27FC236}">
                <a16:creationId xmlns:a16="http://schemas.microsoft.com/office/drawing/2014/main" id="{E5D63B2C-DDFF-AFF7-353D-0CC2416ADAD4}"/>
              </a:ext>
            </a:extLst>
          </p:cNvPr>
          <p:cNvSpPr/>
          <p:nvPr/>
        </p:nvSpPr>
        <p:spPr>
          <a:xfrm>
            <a:off x="26911501" y="5614814"/>
            <a:ext cx="2619524" cy="552191"/>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Data Exchange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USDM JSON, FHIR M11 or SOA message, Other formats</a:t>
            </a:r>
          </a:p>
        </p:txBody>
      </p:sp>
      <p:pic>
        <p:nvPicPr>
          <p:cNvPr id="23" name="Graphic 22" descr="Man with solid fill">
            <a:extLst>
              <a:ext uri="{FF2B5EF4-FFF2-40B4-BE49-F238E27FC236}">
                <a16:creationId xmlns:a16="http://schemas.microsoft.com/office/drawing/2014/main" id="{F7262288-3269-D218-AA38-1C64BE66CA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996973" y="4561287"/>
            <a:ext cx="365133" cy="365133"/>
          </a:xfrm>
          <a:prstGeom prst="rect">
            <a:avLst/>
          </a:prstGeom>
        </p:spPr>
      </p:pic>
      <p:pic>
        <p:nvPicPr>
          <p:cNvPr id="24" name="Graphic 23" descr="Laptop with solid fill">
            <a:extLst>
              <a:ext uri="{FF2B5EF4-FFF2-40B4-BE49-F238E27FC236}">
                <a16:creationId xmlns:a16="http://schemas.microsoft.com/office/drawing/2014/main" id="{CFA32284-E64F-36A8-7BD8-EFC9F2239E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996973" y="5112953"/>
            <a:ext cx="391827" cy="391827"/>
          </a:xfrm>
          <a:prstGeom prst="rect">
            <a:avLst/>
          </a:prstGeom>
        </p:spPr>
      </p:pic>
      <p:pic>
        <p:nvPicPr>
          <p:cNvPr id="28" name="Graphic 27" descr="Server outline">
            <a:extLst>
              <a:ext uri="{FF2B5EF4-FFF2-40B4-BE49-F238E27FC236}">
                <a16:creationId xmlns:a16="http://schemas.microsoft.com/office/drawing/2014/main" id="{63A17EEA-2809-0A5B-3318-98E543E971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96974" y="5693282"/>
            <a:ext cx="391827" cy="391827"/>
          </a:xfrm>
          <a:prstGeom prst="rect">
            <a:avLst/>
          </a:prstGeom>
        </p:spPr>
      </p:pic>
      <p:sp>
        <p:nvSpPr>
          <p:cNvPr id="31" name="Rounded Rectangle 30">
            <a:extLst>
              <a:ext uri="{FF2B5EF4-FFF2-40B4-BE49-F238E27FC236}">
                <a16:creationId xmlns:a16="http://schemas.microsoft.com/office/drawing/2014/main" id="{C3AE2C5A-F586-1F88-35A1-64AF576A624C}"/>
              </a:ext>
            </a:extLst>
          </p:cNvPr>
          <p:cNvSpPr/>
          <p:nvPr/>
        </p:nvSpPr>
        <p:spPr>
          <a:xfrm>
            <a:off x="25493398" y="4476826"/>
            <a:ext cx="1343115" cy="518186"/>
          </a:xfrm>
          <a:prstGeom prst="roundRect">
            <a:avLst>
              <a:gd name="adj" fmla="val 9091"/>
            </a:avLst>
          </a:prstGeom>
          <a:solidFill>
            <a:srgbClr val="296BAD"/>
          </a:solidFill>
          <a:ln w="466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M11 Protocol</a:t>
            </a:r>
          </a:p>
        </p:txBody>
      </p:sp>
      <p:sp>
        <p:nvSpPr>
          <p:cNvPr id="33" name="Rounded Rectangle 32">
            <a:extLst>
              <a:ext uri="{FF2B5EF4-FFF2-40B4-BE49-F238E27FC236}">
                <a16:creationId xmlns:a16="http://schemas.microsoft.com/office/drawing/2014/main" id="{48BADCD7-86A8-629B-400F-F29F51046A33}"/>
              </a:ext>
            </a:extLst>
          </p:cNvPr>
          <p:cNvSpPr/>
          <p:nvPr/>
        </p:nvSpPr>
        <p:spPr>
          <a:xfrm>
            <a:off x="25493398" y="5043564"/>
            <a:ext cx="1343115" cy="527799"/>
          </a:xfrm>
          <a:prstGeom prst="roundRect">
            <a:avLst>
              <a:gd name="adj" fmla="val 9091"/>
            </a:avLst>
          </a:prstGeom>
          <a:solidFill>
            <a:srgbClr val="3E91E2"/>
          </a:solidFill>
          <a:ln>
            <a:noFill/>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Unified Study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Definitions Model</a:t>
            </a:r>
          </a:p>
        </p:txBody>
      </p:sp>
      <p:sp>
        <p:nvSpPr>
          <p:cNvPr id="35" name="Rounded Rectangle 34">
            <a:extLst>
              <a:ext uri="{FF2B5EF4-FFF2-40B4-BE49-F238E27FC236}">
                <a16:creationId xmlns:a16="http://schemas.microsoft.com/office/drawing/2014/main" id="{5A916EC9-C9B1-B28A-664F-BC989B0605A1}"/>
              </a:ext>
            </a:extLst>
          </p:cNvPr>
          <p:cNvSpPr/>
          <p:nvPr/>
        </p:nvSpPr>
        <p:spPr>
          <a:xfrm>
            <a:off x="25493398" y="5632336"/>
            <a:ext cx="1343116" cy="529388"/>
          </a:xfrm>
          <a:prstGeom prst="roundRect">
            <a:avLst>
              <a:gd name="adj" fmla="val 9091"/>
            </a:avLst>
          </a:prstGeom>
          <a:solidFill>
            <a:srgbClr val="F02328"/>
          </a:solidFill>
        </p:spPr>
        <p:txBody>
          <a:bodyPr wrap="square" lIns="19526" tIns="19526" rIns="19526" bIns="1952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Data Exchange</a:t>
            </a:r>
            <a:b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b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(USDM, FHIR, Others)</a:t>
            </a:r>
          </a:p>
        </p:txBody>
      </p:sp>
      <p:pic>
        <p:nvPicPr>
          <p:cNvPr id="39" name="Picture 38" descr="A hexagon with blue and green text&#10;&#10;Description automatically generated">
            <a:extLst>
              <a:ext uri="{FF2B5EF4-FFF2-40B4-BE49-F238E27FC236}">
                <a16:creationId xmlns:a16="http://schemas.microsoft.com/office/drawing/2014/main" id="{041EE897-4403-3296-64D5-569F2646DDA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047437" y="5134322"/>
            <a:ext cx="317952" cy="362957"/>
          </a:xfrm>
          <a:prstGeom prst="rect">
            <a:avLst/>
          </a:prstGeom>
        </p:spPr>
      </p:pic>
      <p:sp>
        <p:nvSpPr>
          <p:cNvPr id="42" name="TextBox 41">
            <a:extLst>
              <a:ext uri="{FF2B5EF4-FFF2-40B4-BE49-F238E27FC236}">
                <a16:creationId xmlns:a16="http://schemas.microsoft.com/office/drawing/2014/main" id="{CFF233D8-ADC2-5F1C-F547-38B847FB84C3}"/>
              </a:ext>
            </a:extLst>
          </p:cNvPr>
          <p:cNvSpPr txBox="1"/>
          <p:nvPr/>
        </p:nvSpPr>
        <p:spPr>
          <a:xfrm>
            <a:off x="20425434" y="6394509"/>
            <a:ext cx="9291061" cy="2308324"/>
          </a:xfrm>
          <a:prstGeom prst="rect">
            <a:avLst/>
          </a:prstGeom>
          <a:noFill/>
          <a:ln>
            <a:noFill/>
          </a:ln>
        </p:spPr>
        <p:txBody>
          <a:bodyPr wrap="square" rtlCol="0">
            <a:spAutoFit/>
          </a:bodyPr>
          <a:lstStyle/>
          <a:p>
            <a:r>
              <a:rPr lang="en-GB" sz="2400" b="1" dirty="0">
                <a:solidFill>
                  <a:srgbClr val="002060"/>
                </a:solidFill>
                <a:latin typeface="Barlow" pitchFamily="2" charset="77"/>
              </a:rPr>
              <a:t>CDISC USDM: </a:t>
            </a:r>
            <a:r>
              <a:rPr lang="en-GB" sz="2400" dirty="0">
                <a:solidFill>
                  <a:srgbClr val="002060"/>
                </a:solidFill>
                <a:latin typeface="Barlow" pitchFamily="2" charset="77"/>
              </a:rPr>
              <a:t>Native JSON serialization.</a:t>
            </a:r>
          </a:p>
          <a:p>
            <a:r>
              <a:rPr lang="en-GB" sz="2400" b="1" dirty="0">
                <a:solidFill>
                  <a:srgbClr val="002060"/>
                </a:solidFill>
                <a:latin typeface="Barlow" pitchFamily="2" charset="77"/>
              </a:rPr>
              <a:t>HL7 FHIR Messages: </a:t>
            </a:r>
            <a:r>
              <a:rPr lang="en-GB" sz="2400" dirty="0">
                <a:solidFill>
                  <a:srgbClr val="002060"/>
                </a:solidFill>
                <a:latin typeface="Barlow" pitchFamily="2" charset="77"/>
              </a:rPr>
              <a:t>Import/export to HL7 Vulcan M11 FHIR message; export to HL7 FHIR </a:t>
            </a:r>
            <a:r>
              <a:rPr lang="en-GB" sz="2400" dirty="0" err="1">
                <a:solidFill>
                  <a:srgbClr val="002060"/>
                </a:solidFill>
                <a:latin typeface="Barlow" pitchFamily="2" charset="77"/>
              </a:rPr>
              <a:t>SoA</a:t>
            </a:r>
            <a:r>
              <a:rPr lang="en-GB" sz="2400" dirty="0">
                <a:solidFill>
                  <a:srgbClr val="002060"/>
                </a:solidFill>
                <a:latin typeface="Barlow" pitchFamily="2" charset="77"/>
              </a:rPr>
              <a:t> message .</a:t>
            </a:r>
          </a:p>
          <a:p>
            <a:r>
              <a:rPr lang="en-GB" sz="2400" b="1" dirty="0">
                <a:solidFill>
                  <a:srgbClr val="002060"/>
                </a:solidFill>
                <a:latin typeface="Barlow" pitchFamily="2" charset="77"/>
              </a:rPr>
              <a:t>Other Formats: </a:t>
            </a:r>
            <a:r>
              <a:rPr lang="en-GB" sz="2400" dirty="0">
                <a:solidFill>
                  <a:srgbClr val="002060"/>
                </a:solidFill>
                <a:latin typeface="Barlow" pitchFamily="2" charset="77"/>
              </a:rPr>
              <a:t>Support for the </a:t>
            </a:r>
            <a:r>
              <a:rPr lang="en-GB" sz="2400" dirty="0" err="1">
                <a:solidFill>
                  <a:srgbClr val="002060"/>
                </a:solidFill>
                <a:latin typeface="Barlow" pitchFamily="2" charset="77"/>
              </a:rPr>
              <a:t>TransCelerate</a:t>
            </a:r>
            <a:r>
              <a:rPr lang="en-GB" sz="2400" dirty="0">
                <a:solidFill>
                  <a:srgbClr val="002060"/>
                </a:solidFill>
                <a:latin typeface="Barlow" pitchFamily="2" charset="77"/>
              </a:rPr>
              <a:t> CPT protocol template, </a:t>
            </a:r>
            <a:r>
              <a:rPr lang="en-GB" sz="2400" dirty="0" err="1">
                <a:solidFill>
                  <a:srgbClr val="002060"/>
                </a:solidFill>
                <a:latin typeface="Barlow" pitchFamily="2" charset="77"/>
              </a:rPr>
              <a:t>ClinicalTrials.gov</a:t>
            </a:r>
            <a:r>
              <a:rPr lang="en-GB" sz="2400" dirty="0">
                <a:solidFill>
                  <a:srgbClr val="002060"/>
                </a:solidFill>
                <a:latin typeface="Barlow" pitchFamily="2" charset="77"/>
              </a:rPr>
              <a:t> registry, EMA CTIS structures, and CDISC SDTM Trial Design Domains.</a:t>
            </a:r>
          </a:p>
        </p:txBody>
      </p:sp>
      <p:sp>
        <p:nvSpPr>
          <p:cNvPr id="63" name="TextBox 62">
            <a:extLst>
              <a:ext uri="{FF2B5EF4-FFF2-40B4-BE49-F238E27FC236}">
                <a16:creationId xmlns:a16="http://schemas.microsoft.com/office/drawing/2014/main" id="{C2856B8D-76B4-55CD-4F46-5B4B074A6AAC}"/>
              </a:ext>
            </a:extLst>
          </p:cNvPr>
          <p:cNvSpPr txBox="1"/>
          <p:nvPr/>
        </p:nvSpPr>
        <p:spPr>
          <a:xfrm>
            <a:off x="7138739" y="14319990"/>
            <a:ext cx="2637654" cy="646331"/>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access the USDM GitHub</a:t>
            </a:r>
          </a:p>
        </p:txBody>
      </p:sp>
      <p:grpSp>
        <p:nvGrpSpPr>
          <p:cNvPr id="75" name="Group 74">
            <a:extLst>
              <a:ext uri="{FF2B5EF4-FFF2-40B4-BE49-F238E27FC236}">
                <a16:creationId xmlns:a16="http://schemas.microsoft.com/office/drawing/2014/main" id="{B042D853-A2DA-CD12-643C-1A0E4EE19161}"/>
              </a:ext>
            </a:extLst>
          </p:cNvPr>
          <p:cNvGrpSpPr/>
          <p:nvPr/>
        </p:nvGrpSpPr>
        <p:grpSpPr>
          <a:xfrm>
            <a:off x="7472611" y="11099214"/>
            <a:ext cx="2071607" cy="3069005"/>
            <a:chOff x="7472611" y="11099214"/>
            <a:chExt cx="2071607" cy="3069005"/>
          </a:xfrm>
        </p:grpSpPr>
        <p:sp>
          <p:nvSpPr>
            <p:cNvPr id="25" name="Rounded Rectangle 24">
              <a:extLst>
                <a:ext uri="{FF2B5EF4-FFF2-40B4-BE49-F238E27FC236}">
                  <a16:creationId xmlns:a16="http://schemas.microsoft.com/office/drawing/2014/main" id="{82DC8654-B905-5712-5E21-554E03AD1ABD}"/>
                </a:ext>
              </a:extLst>
            </p:cNvPr>
            <p:cNvSpPr/>
            <p:nvPr/>
          </p:nvSpPr>
          <p:spPr>
            <a:xfrm>
              <a:off x="7472613" y="11099214"/>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0FCD157D-825B-1E74-DA02-80B7C69384EC}"/>
                </a:ext>
              </a:extLst>
            </p:cNvPr>
            <p:cNvSpPr txBox="1"/>
            <p:nvPr/>
          </p:nvSpPr>
          <p:spPr>
            <a:xfrm>
              <a:off x="7472612" y="11135545"/>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GitHub</a:t>
              </a:r>
            </a:p>
          </p:txBody>
        </p:sp>
        <p:pic>
          <p:nvPicPr>
            <p:cNvPr id="50" name="Graphic 49" descr="Link with solid fill">
              <a:extLst>
                <a:ext uri="{FF2B5EF4-FFF2-40B4-BE49-F238E27FC236}">
                  <a16:creationId xmlns:a16="http://schemas.microsoft.com/office/drawing/2014/main" id="{ECFEA2F6-A4DE-EFE4-15EF-52E97A57FE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02424" y="11190435"/>
              <a:ext cx="282352" cy="282352"/>
            </a:xfrm>
            <a:prstGeom prst="rect">
              <a:avLst/>
            </a:prstGeom>
          </p:spPr>
        </p:pic>
        <p:sp>
          <p:nvSpPr>
            <p:cNvPr id="53" name="TextBox 52">
              <a:extLst>
                <a:ext uri="{FF2B5EF4-FFF2-40B4-BE49-F238E27FC236}">
                  <a16:creationId xmlns:a16="http://schemas.microsoft.com/office/drawing/2014/main" id="{C209F45B-3CC8-C81B-798C-7873B65BEAC6}"/>
                </a:ext>
              </a:extLst>
            </p:cNvPr>
            <p:cNvSpPr txBox="1"/>
            <p:nvPr/>
          </p:nvSpPr>
          <p:spPr>
            <a:xfrm>
              <a:off x="7472611" y="13705337"/>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7" name="Graphic 56" descr="Smart Phone with solid fill">
              <a:extLst>
                <a:ext uri="{FF2B5EF4-FFF2-40B4-BE49-F238E27FC236}">
                  <a16:creationId xmlns:a16="http://schemas.microsoft.com/office/drawing/2014/main" id="{0A47D790-BB80-A479-C175-4073617AA3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14143" y="13703804"/>
              <a:ext cx="341265" cy="341265"/>
            </a:xfrm>
            <a:prstGeom prst="rect">
              <a:avLst/>
            </a:prstGeom>
          </p:spPr>
        </p:pic>
        <p:pic>
          <p:nvPicPr>
            <p:cNvPr id="72" name="Picture 71" descr="A qr code on a white background&#10;&#10;AI-generated content may be incorrect.">
              <a:extLst>
                <a:ext uri="{FF2B5EF4-FFF2-40B4-BE49-F238E27FC236}">
                  <a16:creationId xmlns:a16="http://schemas.microsoft.com/office/drawing/2014/main" id="{4D6B2F0C-F182-F029-A678-67D5F02977EA}"/>
                </a:ext>
              </a:extLst>
            </p:cNvPr>
            <p:cNvPicPr>
              <a:picLocks noChangeAspect="1"/>
            </p:cNvPicPr>
            <p:nvPr/>
          </p:nvPicPr>
          <p:blipFill>
            <a:blip r:embed="rId24"/>
            <a:stretch>
              <a:fillRect/>
            </a:stretch>
          </p:blipFill>
          <p:spPr>
            <a:xfrm>
              <a:off x="7472611" y="11579777"/>
              <a:ext cx="2069463" cy="2069463"/>
            </a:xfrm>
            <a:prstGeom prst="rect">
              <a:avLst/>
            </a:prstGeom>
          </p:spPr>
        </p:pic>
      </p:gr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customXml/itemProps3.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277</TotalTime>
  <Words>753</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23</cp:revision>
  <cp:lastPrinted>2025-03-30T10:04:43Z</cp:lastPrinted>
  <dcterms:created xsi:type="dcterms:W3CDTF">2024-08-29T12:40:07Z</dcterms:created>
  <dcterms:modified xsi:type="dcterms:W3CDTF">2025-04-28T10:22:19Z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